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306" r:id="rId9"/>
    <p:sldId id="263" r:id="rId10"/>
    <p:sldId id="264" r:id="rId11"/>
    <p:sldId id="265" r:id="rId12"/>
    <p:sldId id="266" r:id="rId13"/>
    <p:sldId id="267" r:id="rId14"/>
    <p:sldId id="307" r:id="rId15"/>
    <p:sldId id="268" r:id="rId16"/>
    <p:sldId id="309" r:id="rId17"/>
    <p:sldId id="269" r:id="rId18"/>
    <p:sldId id="308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305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5FFA5-5F76-41D1-B951-A274CF79E25B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B905EB-2BEE-432B-B550-12B17ACE5C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8734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Ring Rolling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905EB-2BEE-432B-B550-12B17ACE5C1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0170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Die Forging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905EB-2BEE-432B-B550-12B17ACE5C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2881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Impression </a:t>
            </a:r>
            <a:r>
              <a:rPr lang="en-US"/>
              <a:t>Die Forging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7B905EB-2BEE-432B-B550-12B17ACE5C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92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32D0D1-38BA-480E-A610-A7D35B9680F2}" type="datetimeFigureOut">
              <a:rPr lang="en-US" smtClean="0"/>
              <a:t>2021-04-20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51B29B-3DF6-4DF7-A0F5-89635D90D56A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15.2.Open%20Die%20Forging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15.3.Impression%20Die%20Forgin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15.1.Ring%20Rolling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Bulk Forming Processes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Thread Rolling</a:t>
            </a:r>
          </a:p>
        </p:txBody>
      </p:sp>
      <p:pic>
        <p:nvPicPr>
          <p:cNvPr id="4" name="Content Placeholder 3" descr="Fig 15-5 Side-by-Side Machined vs rolled threa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85850" y="2567781"/>
            <a:ext cx="6972300" cy="259080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Loading a Rolling Mill Roll</a:t>
            </a:r>
          </a:p>
        </p:txBody>
      </p:sp>
      <p:pic>
        <p:nvPicPr>
          <p:cNvPr id="4" name="Content Placeholder 3" descr="Fig 16-7 Rolling mill load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301081"/>
            <a:ext cx="7620000" cy="31242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Use of Crowned Roll to Compensate for Roll Flexure</a:t>
            </a:r>
          </a:p>
        </p:txBody>
      </p:sp>
      <p:pic>
        <p:nvPicPr>
          <p:cNvPr id="4" name="Content Placeholder 3" descr="Fig 16-8 Crowned rol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224881"/>
            <a:ext cx="7620000" cy="32766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Forged Crankshaft</a:t>
            </a:r>
          </a:p>
        </p:txBody>
      </p:sp>
      <p:pic>
        <p:nvPicPr>
          <p:cNvPr id="4" name="Content Placeholder 3" descr="Fig 16-15 Forged crankshaf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148681"/>
            <a:ext cx="7620000" cy="3429000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EA14E5-8AA3-4572-97A4-CBF36863F7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5BEFBA0-EAAF-4135-98E3-91DC6D695806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024052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Hammer Forging Machine</a:t>
            </a:r>
          </a:p>
        </p:txBody>
      </p:sp>
      <p:pic>
        <p:nvPicPr>
          <p:cNvPr id="4" name="Content Placeholder 3" descr="Fig 16-9 Double-frame drop hamm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6076" y="1600200"/>
            <a:ext cx="5551848" cy="4525963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pavelkosenko.com/lj/048/3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00" y="404436"/>
            <a:ext cx="7239000" cy="5622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2400" y="6019800"/>
            <a:ext cx="8839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March 1943. "Santa Fe R.R. shops, Albuquerque. Hammering out a drawbar on the steam drop hammer in the blacksmith shop."</a:t>
            </a:r>
          </a:p>
        </p:txBody>
      </p:sp>
    </p:spTree>
    <p:extLst>
      <p:ext uri="{BB962C8B-B14F-4D97-AF65-F5344CB8AC3E}">
        <p14:creationId xmlns:p14="http://schemas.microsoft.com/office/powerpoint/2010/main" val="4287796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Orienting Workpiece for Desired Shape</a:t>
            </a:r>
          </a:p>
        </p:txBody>
      </p:sp>
      <p:pic>
        <p:nvPicPr>
          <p:cNvPr id="4" name="Content Placeholder 3" descr="Fig 16-10 Open-die forg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39191" y="1600200"/>
            <a:ext cx="4465617" cy="4525963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24038D4-4C29-45CD-97D4-8A2C8CB209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1CF59DD-3F8F-4B5B-BFCA-AD1B23B8506D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088905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Impression-die (Closed-die) Hammer Forging</a:t>
            </a:r>
          </a:p>
        </p:txBody>
      </p:sp>
      <p:pic>
        <p:nvPicPr>
          <p:cNvPr id="4" name="Content Placeholder 3" descr="Fig 16-11 Impression-die forg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148681"/>
            <a:ext cx="7620000" cy="3429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Basic Processes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0"/>
            <a:r>
              <a:rPr lang="en-US" dirty="0"/>
              <a:t>Rolling</a:t>
            </a:r>
          </a:p>
          <a:p>
            <a:pPr lvl="0"/>
            <a:r>
              <a:rPr lang="en-US" dirty="0"/>
              <a:t>Forging</a:t>
            </a:r>
          </a:p>
          <a:p>
            <a:pPr lvl="0"/>
            <a:r>
              <a:rPr lang="en-US" dirty="0"/>
              <a:t>Extrusion</a:t>
            </a:r>
          </a:p>
          <a:p>
            <a:pPr lvl="0"/>
            <a:r>
              <a:rPr lang="en-US" dirty="0"/>
              <a:t>Wire, Rod and Tube Drawing</a:t>
            </a:r>
          </a:p>
          <a:p>
            <a:pPr lvl="0"/>
            <a:r>
              <a:rPr lang="en-US" dirty="0"/>
              <a:t>Cold Forming, Cold Extrusion and Impact Extrusion</a:t>
            </a:r>
          </a:p>
          <a:p>
            <a:pPr lvl="0"/>
            <a:r>
              <a:rPr lang="en-US" dirty="0"/>
              <a:t>Piercing</a:t>
            </a:r>
          </a:p>
          <a:p>
            <a:pPr lvl="0"/>
            <a:r>
              <a:rPr lang="en-US" dirty="0"/>
              <a:t>Other Processes</a:t>
            </a:r>
          </a:p>
          <a:p>
            <a:pPr lvl="0"/>
            <a:r>
              <a:rPr lang="en-US" dirty="0"/>
              <a:t>Surface Improvement by Deformation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Impression Die Forged Connecting Rod</a:t>
            </a:r>
          </a:p>
        </p:txBody>
      </p:sp>
      <p:pic>
        <p:nvPicPr>
          <p:cNvPr id="4" name="Content Placeholder 3" descr="Fig 16-12 Drop-forging connecting ro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78845" y="1600200"/>
            <a:ext cx="4586309" cy="452596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Governing Upset Forging</a:t>
            </a:r>
          </a:p>
        </p:txBody>
      </p:sp>
      <p:pic>
        <p:nvPicPr>
          <p:cNvPr id="4" name="Content Placeholder 3" descr="Fig 16-17 Rules for upset forg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01091" y="1295400"/>
            <a:ext cx="5541818" cy="3048000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92D1E73-AFB1-4785-9E0B-A0FF0C25952F}"/>
              </a:ext>
            </a:extLst>
          </p:cNvPr>
          <p:cNvSpPr txBox="1"/>
          <p:nvPr/>
        </p:nvSpPr>
        <p:spPr>
          <a:xfrm>
            <a:off x="114300" y="4408438"/>
            <a:ext cx="8915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The length of unsupported metal that can be gathered or upset in one blow without</a:t>
            </a:r>
            <a:br>
              <a:rPr lang="en-US" dirty="0"/>
            </a:br>
            <a:r>
              <a:rPr lang="en-US" dirty="0"/>
              <a:t>injurious buckling should be limited to three times the diameter of the bar. </a:t>
            </a:r>
          </a:p>
          <a:p>
            <a:pPr marL="342900" indent="-342900">
              <a:buAutoNum type="arabicPeriod"/>
            </a:pPr>
            <a:r>
              <a:rPr lang="en-US" dirty="0"/>
              <a:t>Lengths of stock greater than three times the diameter may be upset successfully provided that the diameter of the upset is not more than 1 times the diameter of the bar. </a:t>
            </a:r>
          </a:p>
          <a:p>
            <a:pPr marL="342900" indent="-342900">
              <a:buAutoNum type="arabicPeriod"/>
            </a:pPr>
            <a:r>
              <a:rPr lang="en-US" dirty="0"/>
              <a:t>In an upset requiring stock length greater than three times the diameter of the bar,</a:t>
            </a:r>
            <a:br>
              <a:rPr lang="en-US" dirty="0"/>
            </a:br>
            <a:r>
              <a:rPr lang="en-US" dirty="0"/>
              <a:t>and where the diameter of the cavity is not more than 1 times the diameter of the bar</a:t>
            </a:r>
            <a:br>
              <a:rPr lang="en-US" dirty="0"/>
            </a:br>
            <a:r>
              <a:rPr lang="en-US" dirty="0"/>
              <a:t>(the conditions of rule 2), the length of unsupported metal beyond the face of the</a:t>
            </a:r>
            <a:br>
              <a:rPr lang="en-US" dirty="0"/>
            </a:br>
            <a:r>
              <a:rPr lang="en-US" dirty="0"/>
              <a:t>die must not exceed the diameter of the bar.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Automatic (high-speed) Hot Forging </a:t>
            </a:r>
          </a:p>
        </p:txBody>
      </p:sp>
      <p:pic>
        <p:nvPicPr>
          <p:cNvPr id="4" name="Content Placeholder 3" descr="Fig 16-18 Spur-gear forg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286000"/>
            <a:ext cx="7669222" cy="1824831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Forging</a:t>
            </a:r>
          </a:p>
        </p:txBody>
      </p:sp>
      <p:pic>
        <p:nvPicPr>
          <p:cNvPr id="4" name="Content Placeholder 3" descr="Fig 16-19 Roll-forging machin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767681"/>
            <a:ext cx="7620000" cy="4191000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Forging Contoured Shape</a:t>
            </a:r>
          </a:p>
        </p:txBody>
      </p:sp>
      <p:pic>
        <p:nvPicPr>
          <p:cNvPr id="4" name="Content Placeholder 3" descr="Fig 16-20 Roll-forging proces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99538" y="1600200"/>
            <a:ext cx="4344924" cy="4525963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Rotary Hammer Swaging</a:t>
            </a:r>
          </a:p>
        </p:txBody>
      </p:sp>
      <p:pic>
        <p:nvPicPr>
          <p:cNvPr id="4" name="Content Placeholder 3" descr="Fig 16-21 Rotary swag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35730" y="1600200"/>
            <a:ext cx="5672540" cy="4525963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Rotary Swaging Machine</a:t>
            </a:r>
          </a:p>
        </p:txBody>
      </p:sp>
      <p:pic>
        <p:nvPicPr>
          <p:cNvPr id="4" name="Content Placeholder 3" descr="Fig 16-22 Roll-swaging machin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6076" y="1600200"/>
            <a:ext cx="5551848" cy="4525963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Tube Swaging a Neck for Gas Cylinder</a:t>
            </a:r>
          </a:p>
        </p:txBody>
      </p:sp>
      <p:pic>
        <p:nvPicPr>
          <p:cNvPr id="4" name="Content Placeholder 3" descr="Fig 16-24 Tube swag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61922" y="1600200"/>
            <a:ext cx="4220155" cy="4525963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Extruded Shapes</a:t>
            </a:r>
          </a:p>
        </p:txBody>
      </p:sp>
      <p:pic>
        <p:nvPicPr>
          <p:cNvPr id="4" name="Content Placeholder 3" descr="Fig 16-26 Extruded shap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0100" y="2529681"/>
            <a:ext cx="7543800" cy="26670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 or Indirect Extrusion</a:t>
            </a:r>
          </a:p>
        </p:txBody>
      </p:sp>
      <p:pic>
        <p:nvPicPr>
          <p:cNvPr id="4" name="Content Placeholder 3" descr="Fig 16-27 Direct vs indirect extrus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758281"/>
            <a:ext cx="7620000" cy="22098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Starting Stock</a:t>
            </a:r>
          </a:p>
        </p:txBody>
      </p:sp>
      <p:pic>
        <p:nvPicPr>
          <p:cNvPr id="4" name="Content Placeholder 3" descr="Fig 16-1 Flow chart of semifinished steel shap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37460" y="1600200"/>
            <a:ext cx="5069079" cy="4525963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 Comparison – Direct vs. Indirect Extrusion</a:t>
            </a:r>
          </a:p>
        </p:txBody>
      </p:sp>
      <p:pic>
        <p:nvPicPr>
          <p:cNvPr id="4" name="Content Placeholder 3" descr="Fig 16-28 Ram force vs ram posit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701268" y="1600200"/>
            <a:ext cx="3741463" cy="4525963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Metal Flow in Extrusion</a:t>
            </a:r>
          </a:p>
        </p:txBody>
      </p:sp>
      <p:pic>
        <p:nvPicPr>
          <p:cNvPr id="4" name="Content Placeholder 3" descr="Fig 16-29 Metal flow in direct extrus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84702" y="1600200"/>
            <a:ext cx="6374596" cy="4525963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Hollow Shapes Extruded</a:t>
            </a:r>
          </a:p>
        </p:txBody>
      </p:sp>
      <p:pic>
        <p:nvPicPr>
          <p:cNvPr id="4" name="Content Placeholder 3" descr="Fig 16-30 Extruding hollow shap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15037" y="1600200"/>
            <a:ext cx="5913925" cy="4525963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Conventional vs. Hydrostatic Extrusion</a:t>
            </a:r>
          </a:p>
        </p:txBody>
      </p:sp>
      <p:pic>
        <p:nvPicPr>
          <p:cNvPr id="4" name="Content Placeholder 3" descr="Fig 16-32 Hydrostatic extrusioi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94415" y="1600200"/>
            <a:ext cx="6755169" cy="4525963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Rod (Bar) Drawing</a:t>
            </a:r>
          </a:p>
        </p:txBody>
      </p:sp>
      <p:pic>
        <p:nvPicPr>
          <p:cNvPr id="4" name="Content Placeholder 3" descr="Fig 16-34 Rod draw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691481"/>
            <a:ext cx="7620000" cy="43434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Tube Drawing</a:t>
            </a:r>
          </a:p>
        </p:txBody>
      </p:sp>
      <p:pic>
        <p:nvPicPr>
          <p:cNvPr id="4" name="Content Placeholder 3" descr="Fig 16-36 Cold-drawing tub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653381"/>
            <a:ext cx="7620000" cy="4419600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Tube Drawing with Floating Plug</a:t>
            </a:r>
          </a:p>
        </p:txBody>
      </p:sp>
      <p:pic>
        <p:nvPicPr>
          <p:cNvPr id="4" name="Content Placeholder 3" descr="Fig 16-37 Tube drawing floating plu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62194" y="1600200"/>
            <a:ext cx="7419611" cy="4525963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 Drawing Process</a:t>
            </a:r>
          </a:p>
        </p:txBody>
      </p:sp>
      <p:pic>
        <p:nvPicPr>
          <p:cNvPr id="4" name="Content Placeholder 3" descr="Fig 16-38 Wire draw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615281"/>
            <a:ext cx="7620000" cy="44958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Carbide Wire-Drawing Die</a:t>
            </a:r>
          </a:p>
        </p:txBody>
      </p:sp>
      <p:pic>
        <p:nvPicPr>
          <p:cNvPr id="4" name="Content Placeholder 3" descr="Fig 16-39 Carbide wire-drawing di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767681"/>
            <a:ext cx="7620000" cy="4191000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Heading Steps</a:t>
            </a:r>
          </a:p>
        </p:txBody>
      </p:sp>
      <p:pic>
        <p:nvPicPr>
          <p:cNvPr id="4" name="Content Placeholder 3" descr="Fig 16-41 Cold-head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9966" y="1600200"/>
            <a:ext cx="7184068" cy="4525963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Massive Deformations without Annealing</a:t>
            </a:r>
          </a:p>
        </p:txBody>
      </p:sp>
      <p:pic>
        <p:nvPicPr>
          <p:cNvPr id="4" name="Content Placeholder 3" descr="Fig 16-2 Hot rolling proces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278845" y="1600200"/>
            <a:ext cx="4586309" cy="4525963"/>
          </a:xfr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Upsetting Process</a:t>
            </a:r>
          </a:p>
        </p:txBody>
      </p:sp>
      <p:pic>
        <p:nvPicPr>
          <p:cNvPr id="4" name="Content Placeholder 3" descr="Fig 16-42 Upsett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2316" y="1600200"/>
            <a:ext cx="6559367" cy="4525963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and Forward Extrusion</a:t>
            </a:r>
          </a:p>
        </p:txBody>
      </p:sp>
      <p:pic>
        <p:nvPicPr>
          <p:cNvPr id="4" name="Content Placeholder 3" descr="Fig 16-43 Backward and forward extrus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37460" y="1600200"/>
            <a:ext cx="5069079" cy="4525963"/>
          </a:xfr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Backward and Forward Extrusion</a:t>
            </a:r>
          </a:p>
        </p:txBody>
      </p:sp>
      <p:pic>
        <p:nvPicPr>
          <p:cNvPr id="4" name="Content Placeholder 3" descr="Fig 16-44 Reverse forward extrus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529681"/>
            <a:ext cx="7620000" cy="2667000"/>
          </a:xfr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Cold Extrusion, Cold Heading, Thread Rolling</a:t>
            </a:r>
          </a:p>
        </p:txBody>
      </p:sp>
      <p:pic>
        <p:nvPicPr>
          <p:cNvPr id="4" name="Content Placeholder 3" descr="Fig 16-45 Cold extrusion head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224881"/>
            <a:ext cx="7620000" cy="3276600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Cold Forming Sequence</a:t>
            </a:r>
          </a:p>
        </p:txBody>
      </p:sp>
      <p:pic>
        <p:nvPicPr>
          <p:cNvPr id="4" name="Content Placeholder 3" descr="Fig 16-46 Cold-form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821961" y="1600200"/>
            <a:ext cx="3500078" cy="4525963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Forming Spark Plug Body</a:t>
            </a:r>
          </a:p>
        </p:txBody>
      </p:sp>
      <p:pic>
        <p:nvPicPr>
          <p:cNvPr id="4" name="Content Placeholder 3" descr="Fig 16-48 Spark plug bod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843881"/>
            <a:ext cx="7620000" cy="4038600"/>
          </a:xfr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Flow in Spark Plug Body</a:t>
            </a:r>
          </a:p>
        </p:txBody>
      </p:sp>
      <p:pic>
        <p:nvPicPr>
          <p:cNvPr id="4" name="Content Placeholder 3" descr="Fig 16-49 Section of spark plug body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063345" y="1600200"/>
            <a:ext cx="3017309" cy="4525963"/>
          </a:xfr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Thick-Walled</a:t>
            </a:r>
            <a:r>
              <a:rPr lang="en-US" sz="3800" dirty="0"/>
              <a:t> Seamless Tubing by Piercing</a:t>
            </a:r>
          </a:p>
        </p:txBody>
      </p:sp>
      <p:pic>
        <p:nvPicPr>
          <p:cNvPr id="4" name="Content Placeholder 3" descr="Fig 16-50 Seamless tub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148681"/>
            <a:ext cx="7620000" cy="3429000"/>
          </a:xfr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 Extrusion</a:t>
            </a:r>
          </a:p>
        </p:txBody>
      </p:sp>
      <p:pic>
        <p:nvPicPr>
          <p:cNvPr id="4" name="Content Placeholder 3" descr="Fig 16-51 Roll extrusion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072481"/>
            <a:ext cx="7620000" cy="3581400"/>
          </a:xfr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Riveting</a:t>
            </a:r>
          </a:p>
        </p:txBody>
      </p:sp>
      <p:pic>
        <p:nvPicPr>
          <p:cNvPr id="4" name="Content Placeholder 3" descr="Fig 16-52 Rivet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037460" y="1600200"/>
            <a:ext cx="5069079" cy="4525963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Configuration of Rolls</a:t>
            </a:r>
          </a:p>
        </p:txBody>
      </p:sp>
      <p:pic>
        <p:nvPicPr>
          <p:cNvPr id="4" name="Content Placeholder 3" descr="Fig 16-3 Roll configuration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26249" y="1600200"/>
            <a:ext cx="5491502" cy="4525963"/>
          </a:xfr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Staking</a:t>
            </a:r>
          </a:p>
        </p:txBody>
      </p:sp>
      <p:pic>
        <p:nvPicPr>
          <p:cNvPr id="4" name="Content Placeholder 3" descr="Fig 16-54 Stak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580576" y="1600200"/>
            <a:ext cx="3982847" cy="4525963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Coining</a:t>
            </a:r>
          </a:p>
        </p:txBody>
      </p:sp>
      <p:pic>
        <p:nvPicPr>
          <p:cNvPr id="4" name="Content Placeholder 3" descr="Fig 16-55 Coin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22030" y="1600200"/>
            <a:ext cx="7299940" cy="4525963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Hubbing</a:t>
            </a:r>
          </a:p>
        </p:txBody>
      </p:sp>
      <p:pic>
        <p:nvPicPr>
          <p:cNvPr id="4" name="Content Placeholder 3" descr="Fig 16-56 Hubb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615037" y="1600200"/>
            <a:ext cx="5913925" cy="4525963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Roller Burnishing</a:t>
            </a:r>
          </a:p>
        </p:txBody>
      </p:sp>
      <p:pic>
        <p:nvPicPr>
          <p:cNvPr id="4" name="Content Placeholder 3" descr="Fig 16-57 Roller burnish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767681"/>
            <a:ext cx="7620000" cy="419100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Roll Diameter</a:t>
            </a:r>
          </a:p>
        </p:txBody>
      </p:sp>
      <p:pic>
        <p:nvPicPr>
          <p:cNvPr id="4" name="Content Placeholder 3" descr="Fig 16-4 Roll Dia vs length of contact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796076" y="1600200"/>
            <a:ext cx="5551848" cy="4525963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Structural Shapes from Multiple Contoured Rolls</a:t>
            </a:r>
          </a:p>
        </p:txBody>
      </p:sp>
      <p:pic>
        <p:nvPicPr>
          <p:cNvPr id="4" name="Content Placeholder 3" descr="Fig 16-5 Roll-pass sequenc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79966" y="1600200"/>
            <a:ext cx="7184068" cy="4525963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B2E8092-F550-4BF6-9080-FEAC520124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2CAFD5F-681C-49F6-BCA4-1E42B8D9E00B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530749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Ring Rolling</a:t>
            </a:r>
          </a:p>
        </p:txBody>
      </p:sp>
      <p:pic>
        <p:nvPicPr>
          <p:cNvPr id="4" name="Content Placeholder 3" descr="Fig 16-6 Ring roll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84702" y="1600200"/>
            <a:ext cx="6374596" cy="4525963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566</TotalTime>
  <Words>382</Words>
  <Application>Microsoft Office PowerPoint</Application>
  <PresentationFormat>On-screen Show (4:3)</PresentationFormat>
  <Paragraphs>70</Paragraphs>
  <Slides>53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6" baseType="lpstr">
      <vt:lpstr>Arial</vt:lpstr>
      <vt:lpstr>Calibri</vt:lpstr>
      <vt:lpstr>Office Theme</vt:lpstr>
      <vt:lpstr>Bulk Forming Processes</vt:lpstr>
      <vt:lpstr>Basic Processes </vt:lpstr>
      <vt:lpstr>Starting Stock</vt:lpstr>
      <vt:lpstr>Massive Deformations without Annealing</vt:lpstr>
      <vt:lpstr>Configuration of Rolls</vt:lpstr>
      <vt:lpstr>Effect of Roll Diameter</vt:lpstr>
      <vt:lpstr>Structural Shapes from Multiple Contoured Rolls</vt:lpstr>
      <vt:lpstr>PowerPoint Presentation</vt:lpstr>
      <vt:lpstr>Ring Rolling</vt:lpstr>
      <vt:lpstr>Thread Rolling</vt:lpstr>
      <vt:lpstr>Loading a Rolling Mill Roll</vt:lpstr>
      <vt:lpstr>Use of Crowned Roll to Compensate for Roll Flexure</vt:lpstr>
      <vt:lpstr>Forged Crankshaft</vt:lpstr>
      <vt:lpstr>PowerPoint Presentation</vt:lpstr>
      <vt:lpstr>Hammer Forging Machine</vt:lpstr>
      <vt:lpstr>PowerPoint Presentation</vt:lpstr>
      <vt:lpstr>Orienting Workpiece for Desired Shape</vt:lpstr>
      <vt:lpstr>PowerPoint Presentation</vt:lpstr>
      <vt:lpstr>Impression-die (Closed-die) Hammer Forging</vt:lpstr>
      <vt:lpstr>Impression Die Forged Connecting Rod</vt:lpstr>
      <vt:lpstr>Rules Governing Upset Forging</vt:lpstr>
      <vt:lpstr>Automatic (high-speed) Hot Forging </vt:lpstr>
      <vt:lpstr>Roll Forging</vt:lpstr>
      <vt:lpstr>Roll Forging Contoured Shape</vt:lpstr>
      <vt:lpstr>Rotary Hammer Swaging</vt:lpstr>
      <vt:lpstr>Rotary Swaging Machine</vt:lpstr>
      <vt:lpstr>Tube Swaging a Neck for Gas Cylinder</vt:lpstr>
      <vt:lpstr>Extruded Shapes</vt:lpstr>
      <vt:lpstr>Direct or Indirect Extrusion</vt:lpstr>
      <vt:lpstr>Work Comparison – Direct vs. Indirect Extrusion</vt:lpstr>
      <vt:lpstr>Metal Flow in Extrusion</vt:lpstr>
      <vt:lpstr>Hollow Shapes Extruded</vt:lpstr>
      <vt:lpstr>Conventional vs. Hydrostatic Extrusion</vt:lpstr>
      <vt:lpstr>Rod (Bar) Drawing</vt:lpstr>
      <vt:lpstr>Tube Drawing</vt:lpstr>
      <vt:lpstr>Tube Drawing with Floating Plug</vt:lpstr>
      <vt:lpstr>Wire Drawing Process</vt:lpstr>
      <vt:lpstr>Carbide Wire-Drawing Die</vt:lpstr>
      <vt:lpstr>Cold Heading Steps</vt:lpstr>
      <vt:lpstr>Upsetting Process</vt:lpstr>
      <vt:lpstr>Backward and Forward Extrusion</vt:lpstr>
      <vt:lpstr>Backward and Forward Extrusion</vt:lpstr>
      <vt:lpstr>Cold Extrusion, Cold Heading, Thread Rolling</vt:lpstr>
      <vt:lpstr>Cold Forming Sequence</vt:lpstr>
      <vt:lpstr>Forming Spark Plug Body</vt:lpstr>
      <vt:lpstr>Grain Flow in Spark Plug Body</vt:lpstr>
      <vt:lpstr>Thick-Walled Seamless Tubing by Piercing</vt:lpstr>
      <vt:lpstr>Roll Extrusion</vt:lpstr>
      <vt:lpstr>Riveting</vt:lpstr>
      <vt:lpstr>Staking</vt:lpstr>
      <vt:lpstr>Coining</vt:lpstr>
      <vt:lpstr>Hubbing</vt:lpstr>
      <vt:lpstr>Roller Burnishing</vt:lpstr>
    </vt:vector>
  </TitlesOfParts>
  <Company>La Tech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Bulk Forming Processes</dc:title>
  <dc:creator>Ray McKinney</dc:creator>
  <cp:lastModifiedBy>William Long</cp:lastModifiedBy>
  <cp:revision>44</cp:revision>
  <dcterms:created xsi:type="dcterms:W3CDTF">2010-02-05T15:47:38Z</dcterms:created>
  <dcterms:modified xsi:type="dcterms:W3CDTF">2021-04-20T13:44:29Z</dcterms:modified>
</cp:coreProperties>
</file>